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z/my-project/workspace/images/ai-tech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0710">
              <a:alpha val="82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4191000" y="1250156"/>
            <a:ext cx="762000" cy="50750"/>
          </a:xfrm>
          <a:prstGeom prst="roundRect">
            <a:avLst>
              <a:gd name="adj" fmla="val 50049"/>
            </a:avLst>
          </a:prstGeom>
          <a:solidFill>
            <a:srgbClr val="00F5A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274320" y="1554807"/>
            <a:ext cx="8595360" cy="663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4840"/>
              </a:lnSpc>
              <a:spcAft>
                <a:spcPts val="1200"/>
              </a:spcAft>
              <a:buNone/>
            </a:pPr>
            <a:r>
              <a:rPr lang="en-US" sz="4400" b="1" spc="100" kern="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PROMREMONTBY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1563000" y="2321868"/>
            <a:ext cx="6017850" cy="349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2800"/>
              </a:spcAft>
              <a:buNone/>
            </a:pPr>
            <a:r>
              <a:rPr lang="en-US" sz="2200" b="1" dirty="0">
                <a:solidFill>
                  <a:srgbClr val="00F5A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AI-маркетплейс ремонта оборудования</a:t>
            </a:r>
            <a:endParaRPr lang="en-US" sz="2200" dirty="0"/>
          </a:p>
        </p:txBody>
      </p:sp>
      <p:sp>
        <p:nvSpPr>
          <p:cNvPr id="7" name="Text 4"/>
          <p:cNvSpPr/>
          <p:nvPr/>
        </p:nvSpPr>
        <p:spPr>
          <a:xfrm>
            <a:off x="4064050" y="3001268"/>
            <a:ext cx="1015901" cy="25301"/>
          </a:xfrm>
          <a:prstGeom prst="rect">
            <a:avLst/>
          </a:prstGeom>
          <a:solidFill>
            <a:srgbClr val="FFFFFF">
              <a:alpha val="20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2534789" y="3331369"/>
            <a:ext cx="4074274" cy="308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50"/>
              </a:lnSpc>
              <a:spcAft>
                <a:spcPts val="600"/>
              </a:spcAft>
              <a:buNone/>
            </a:pPr>
            <a:r>
              <a:rPr lang="en-US" sz="1500" dirty="0">
                <a:solidFill>
                  <a:srgbClr val="FFFFFF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Беларусь | Промышленное оборудование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3821426" y="3693319"/>
            <a:ext cx="1501000" cy="2160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>
                    <a:alpha val="45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promremontby.by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0" y="5092750"/>
            <a:ext cx="9144000" cy="50750"/>
          </a:xfrm>
          <a:prstGeom prst="rect">
            <a:avLst/>
          </a:prstGeom>
          <a:solidFill>
            <a:srgbClr val="00F5A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80B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0750"/>
          </a:xfrm>
          <a:prstGeom prst="rect">
            <a:avLst/>
          </a:prstGeom>
          <a:solidFill>
            <a:srgbClr val="FF5E3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457200" y="406301"/>
            <a:ext cx="8636000" cy="2160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600"/>
              </a:spcAft>
              <a:buNone/>
            </a:pPr>
            <a:r>
              <a:rPr lang="en-US" sz="1300" b="1" spc="200" kern="0" dirty="0">
                <a:solidFill>
                  <a:srgbClr val="FF5E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ПРОБЛЕМА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457200" y="682526"/>
            <a:ext cx="8636000" cy="460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spcAft>
                <a:spcPts val="60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Как вы сейчас находите клиентов?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457200" y="1185267"/>
            <a:ext cx="507950" cy="38100"/>
          </a:xfrm>
          <a:prstGeom prst="rect">
            <a:avLst/>
          </a:prstGeom>
          <a:solidFill>
            <a:srgbClr val="FF5E3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457200" y="1477268"/>
            <a:ext cx="2349401" cy="3259931"/>
          </a:xfrm>
          <a:prstGeom prst="roundRect">
            <a:avLst>
              <a:gd name="adj" fmla="val 6487"/>
            </a:avLst>
          </a:prstGeom>
          <a:solidFill>
            <a:srgbClr val="162033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19125" y="1715393"/>
            <a:ext cx="507950" cy="507950"/>
          </a:xfrm>
          <a:prstGeom prst="roundRect">
            <a:avLst>
              <a:gd name="adj" fmla="val 25002"/>
            </a:avLst>
          </a:prstGeom>
          <a:solidFill>
            <a:srgbClr val="FF5E3A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802481" y="1821656"/>
            <a:ext cx="194908" cy="318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FF5E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/>
          <p:nvPr/>
        </p:nvSpPr>
        <p:spPr>
          <a:xfrm>
            <a:off x="619125" y="2375743"/>
            <a:ext cx="2390150" cy="267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Сарафанное радио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619125" y="2699593"/>
            <a:ext cx="21268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Клиенты приходят случайно. Надёжного потока заявок нет.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2933551" y="1477268"/>
            <a:ext cx="2349401" cy="3259931"/>
          </a:xfrm>
          <a:prstGeom prst="roundRect">
            <a:avLst>
              <a:gd name="adj" fmla="val 6487"/>
            </a:avLst>
          </a:prstGeom>
          <a:solidFill>
            <a:srgbClr val="162033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095476" y="1715393"/>
            <a:ext cx="507950" cy="507950"/>
          </a:xfrm>
          <a:prstGeom prst="roundRect">
            <a:avLst>
              <a:gd name="adj" fmla="val 25002"/>
            </a:avLst>
          </a:prstGeom>
          <a:solidFill>
            <a:srgbClr val="A855F7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3278832" y="1821656"/>
            <a:ext cx="194908" cy="318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A855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3095476" y="2375743"/>
            <a:ext cx="2390150" cy="267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Дорогая реклама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3095476" y="2699593"/>
            <a:ext cx="21268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Контекст, соцсети, билборды — стоит денег и не всегда окупается.</a:t>
            </a:r>
            <a:endParaRPr lang="en-US" sz="1200" dirty="0"/>
          </a:p>
        </p:txBody>
      </p:sp>
      <p:sp>
        <p:nvSpPr>
          <p:cNvPr id="16" name="Text 14"/>
          <p:cNvSpPr/>
          <p:nvPr/>
        </p:nvSpPr>
        <p:spPr>
          <a:xfrm>
            <a:off x="5409902" y="1477268"/>
            <a:ext cx="2349401" cy="3259931"/>
          </a:xfrm>
          <a:prstGeom prst="roundRect">
            <a:avLst>
              <a:gd name="adj" fmla="val 6487"/>
            </a:avLst>
          </a:prstGeom>
          <a:solidFill>
            <a:srgbClr val="162033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571827" y="1715393"/>
            <a:ext cx="507950" cy="507950"/>
          </a:xfrm>
          <a:prstGeom prst="roundRect">
            <a:avLst>
              <a:gd name="adj" fmla="val 25002"/>
            </a:avLst>
          </a:prstGeom>
          <a:solidFill>
            <a:srgbClr val="00F5A0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5755184" y="1821656"/>
            <a:ext cx="194908" cy="318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2000" b="1" dirty="0">
                <a:solidFill>
                  <a:srgbClr val="00F5A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5571827" y="2375743"/>
            <a:ext cx="2511683" cy="2674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950"/>
              </a:lnSpc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Конкуренция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571827" y="2699593"/>
            <a:ext cx="2126828" cy="7406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Одинаковые условия у всех. Как выделиться среди десятков компаний?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80B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0750"/>
          </a:xfrm>
          <a:prstGeom prst="rect">
            <a:avLst/>
          </a:prstGeom>
          <a:solidFill>
            <a:srgbClr val="00F5A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07950" y="355550"/>
            <a:ext cx="8636000" cy="185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spc="200" kern="0" dirty="0">
                <a:solidFill>
                  <a:srgbClr val="00F5A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РЕШЕНИЕ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7950" y="577751"/>
            <a:ext cx="8636000" cy="8557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0"/>
              </a:lnSpc>
              <a:spcAft>
                <a:spcPts val="6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PromRemontBy — одна платформа для всех заявок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07950" y="1446312"/>
            <a:ext cx="457200" cy="38100"/>
          </a:xfrm>
          <a:prstGeom prst="rect">
            <a:avLst/>
          </a:prstGeom>
          <a:solidFill>
            <a:srgbClr val="00F5A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07950" y="2099370"/>
            <a:ext cx="63401" cy="457200"/>
          </a:xfrm>
          <a:prstGeom prst="roundRect">
            <a:avLst>
              <a:gd name="adj" fmla="val 60094"/>
            </a:avLst>
          </a:prstGeom>
          <a:solidFill>
            <a:srgbClr val="00F5A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98302" y="2074069"/>
            <a:ext cx="3841805" cy="226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Клиент оставляет заявку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98302" y="2321719"/>
            <a:ext cx="3667177" cy="460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Нужно починить станок или компрессор — клиент описывает проблему на сайте.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507950" y="2925961"/>
            <a:ext cx="63401" cy="457200"/>
          </a:xfrm>
          <a:prstGeom prst="roundRect">
            <a:avLst>
              <a:gd name="adj" fmla="val 60094"/>
            </a:avLst>
          </a:prstGeom>
          <a:solidFill>
            <a:srgbClr val="A855F7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98302" y="2900660"/>
            <a:ext cx="3841805" cy="226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подбирает исполнителя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698302" y="3148310"/>
            <a:ext cx="3667177" cy="460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Нейросеть анализирует специализацию, отзывы и расположение.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507950" y="3752552"/>
            <a:ext cx="63401" cy="457200"/>
          </a:xfrm>
          <a:prstGeom prst="roundRect">
            <a:avLst>
              <a:gd name="adj" fmla="val 60094"/>
            </a:avLst>
          </a:prstGeom>
          <a:solidFill>
            <a:srgbClr val="FF5E3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98302" y="3727252"/>
            <a:ext cx="3841805" cy="226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3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Вы получаете заказ</a:t>
            </a:r>
            <a:endParaRPr lang="en-US" sz="1400" dirty="0"/>
          </a:p>
        </p:txBody>
      </p:sp>
      <p:sp>
        <p:nvSpPr>
          <p:cNvPr id="14" name="Text 12"/>
          <p:cNvSpPr/>
          <p:nvPr/>
        </p:nvSpPr>
        <p:spPr>
          <a:xfrm>
            <a:off x="698302" y="3974902"/>
            <a:ext cx="3667177" cy="4606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80"/>
              </a:lnSpc>
              <a:buNone/>
            </a:pPr>
            <a:r>
              <a:rPr lang="en-US" sz="12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Заявки — прямо в личный кабинет и Telegram-бот.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4444752" y="2318296"/>
            <a:ext cx="3429000" cy="1838771"/>
          </a:xfrm>
          <a:prstGeom prst="roundRect">
            <a:avLst>
              <a:gd name="adj" fmla="val 8288"/>
            </a:avLst>
          </a:prstGeom>
          <a:solidFill>
            <a:srgbClr val="0F1424"/>
          </a:solidFill>
          <a:ln w="9525">
            <a:solidFill>
              <a:srgbClr val="00F5A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5796096" y="2581721"/>
            <a:ext cx="726311" cy="603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4400"/>
              </a:lnSpc>
              <a:spcAft>
                <a:spcPts val="600"/>
              </a:spcAft>
              <a:buNone/>
            </a:pPr>
            <a:r>
              <a:rPr lang="en-US" sz="4400" b="1" dirty="0">
                <a:solidFill>
                  <a:srgbClr val="00F5A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</a:t>
            </a:r>
            <a:endParaRPr lang="en-US" sz="4400" dirty="0"/>
          </a:p>
        </p:txBody>
      </p:sp>
      <p:sp>
        <p:nvSpPr>
          <p:cNvPr id="17" name="Text 15"/>
          <p:cNvSpPr/>
          <p:nvPr/>
        </p:nvSpPr>
        <p:spPr>
          <a:xfrm>
            <a:off x="5350585" y="3216771"/>
            <a:ext cx="1617184" cy="226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Умный подбор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4635624" y="3502521"/>
            <a:ext cx="3047256" cy="422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FFFFFF">
                    <a:alpha val="5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Нейросеть учится на каждой заявке и становится точнее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D13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0750"/>
          </a:xfrm>
          <a:prstGeom prst="rect">
            <a:avLst/>
          </a:prstGeom>
          <a:solidFill>
            <a:srgbClr val="A855F7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07950" y="355550"/>
            <a:ext cx="8636000" cy="185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spc="200" kern="0" dirty="0">
                <a:solidFill>
                  <a:srgbClr val="A855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КАК ЭТО РАБОТАЕТ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7950" y="577751"/>
            <a:ext cx="8636000" cy="427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0"/>
              </a:lnSpc>
              <a:spcAft>
                <a:spcPts val="4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Три простых шага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1168450" y="2114104"/>
            <a:ext cx="711101" cy="711101"/>
          </a:xfrm>
          <a:prstGeom prst="roundRect">
            <a:avLst>
              <a:gd name="adj" fmla="val 128589"/>
            </a:avLst>
          </a:prstGeom>
          <a:solidFill>
            <a:srgbClr val="00F5A0">
              <a:alpha val="12000"/>
            </a:srgbClr>
          </a:solidFill>
          <a:ln w="19050">
            <a:solidFill>
              <a:srgbClr val="00F5A0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1309580" y="2307729"/>
            <a:ext cx="428839" cy="349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00F5A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785092" y="2977604"/>
            <a:ext cx="1477667" cy="2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Регистрация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243840" y="3272879"/>
            <a:ext cx="256032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Заполните профиль компании: специализация, услуги, контакты. Займёт 5 минут.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946350" y="2995166"/>
            <a:ext cx="203150" cy="25301"/>
          </a:xfrm>
          <a:prstGeom prst="rect">
            <a:avLst/>
          </a:prstGeom>
          <a:solidFill>
            <a:srgbClr val="FFFFFF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4216450" y="2218879"/>
            <a:ext cx="711101" cy="711101"/>
          </a:xfrm>
          <a:prstGeom prst="roundRect">
            <a:avLst>
              <a:gd name="adj" fmla="val 128589"/>
            </a:avLst>
          </a:prstGeom>
          <a:solidFill>
            <a:srgbClr val="A855F7">
              <a:alpha val="12000"/>
            </a:srgbClr>
          </a:solidFill>
          <a:ln w="19050">
            <a:solidFill>
              <a:srgbClr val="A855F7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57580" y="2412504"/>
            <a:ext cx="428839" cy="349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A855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3951714" y="3082379"/>
            <a:ext cx="1240572" cy="2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AI-подбор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3291840" y="3377654"/>
            <a:ext cx="2560320" cy="452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Нейросеть автоматически подбирает заявки под ваш профиль.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5994350" y="2995166"/>
            <a:ext cx="203150" cy="25301"/>
          </a:xfrm>
          <a:prstGeom prst="rect">
            <a:avLst/>
          </a:prstGeom>
          <a:solidFill>
            <a:srgbClr val="FFFFFF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264450" y="2114104"/>
            <a:ext cx="711101" cy="711101"/>
          </a:xfrm>
          <a:prstGeom prst="roundRect">
            <a:avLst>
              <a:gd name="adj" fmla="val 128589"/>
            </a:avLst>
          </a:prstGeom>
          <a:solidFill>
            <a:srgbClr val="FF5E3A">
              <a:alpha val="12000"/>
            </a:srgbClr>
          </a:solidFill>
          <a:ln w="19050">
            <a:solidFill>
              <a:srgbClr val="FF5E3A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7405580" y="2307729"/>
            <a:ext cx="428839" cy="3497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5E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7191472" y="2977604"/>
            <a:ext cx="856908" cy="2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Работа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6339840" y="3272879"/>
            <a:ext cx="2560320" cy="678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650"/>
              </a:lnSpc>
              <a:buNone/>
            </a:pPr>
            <a:r>
              <a:rPr lang="en-US" sz="11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Связываетесь с клиентом, договариваетесь и выполняете ремонт.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z/my-project/workspace/images/circuit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0710">
              <a:alpha val="8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0" y="0"/>
            <a:ext cx="3301901" cy="5143500"/>
          </a:xfrm>
          <a:prstGeom prst="rect">
            <a:avLst/>
          </a:prstGeom>
          <a:solidFill>
            <a:srgbClr val="00F5A0">
              <a:alpha val="8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Shape 2"/>
          <p:cNvSpPr/>
          <p:nvPr/>
        </p:nvSpPr>
        <p:spPr>
          <a:xfrm>
            <a:off x="3297138" y="0"/>
            <a:ext cx="0" cy="5143500"/>
          </a:xfrm>
          <a:prstGeom prst="line">
            <a:avLst/>
          </a:prstGeom>
          <a:noFill/>
          <a:ln w="9525">
            <a:solidFill>
              <a:srgbClr val="00F5A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355550" y="1282303"/>
            <a:ext cx="3200781" cy="2160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800"/>
              </a:spcAft>
              <a:buNone/>
            </a:pPr>
            <a:r>
              <a:rPr lang="en-US" sz="1300" b="1" spc="200" kern="0" dirty="0">
                <a:solidFill>
                  <a:srgbClr val="00F5A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ТЕХНОЛОГИИ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355550" y="1583829"/>
            <a:ext cx="2710339" cy="92132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360"/>
              </a:lnSpc>
              <a:spcAft>
                <a:spcPts val="1200"/>
              </a:spcAft>
              <a:buNone/>
            </a:pPr>
            <a:r>
              <a:rPr lang="en-US" sz="28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AI работает за вас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355550" y="2589312"/>
            <a:ext cx="457200" cy="38100"/>
          </a:xfrm>
          <a:prstGeom prst="rect">
            <a:avLst/>
          </a:prstGeom>
          <a:solidFill>
            <a:srgbClr val="00F5A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6"/>
          <p:cNvSpPr/>
          <p:nvPr/>
        </p:nvSpPr>
        <p:spPr>
          <a:xfrm>
            <a:off x="355550" y="2805113"/>
            <a:ext cx="2710339" cy="114057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80"/>
              </a:lnSpc>
              <a:buNone/>
            </a:pPr>
            <a:r>
              <a:rPr lang="en-US" sz="13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За каждым мэтчингом стоит нейросеть, которая учится и становится точнее с каждой заявкой.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3759101" y="889099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0F5A0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8"/>
          <p:cNvSpPr/>
          <p:nvPr/>
        </p:nvSpPr>
        <p:spPr>
          <a:xfrm>
            <a:off x="3928318" y="998637"/>
            <a:ext cx="163895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F5A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+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4368701" y="889099"/>
            <a:ext cx="4749909" cy="2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Интеллектуальный мэтчинг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4368701" y="1158925"/>
            <a:ext cx="4749909" cy="2468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Анализ специализации, оборудования, региона и отзывов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3759101" y="1616125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A855F7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2"/>
          <p:cNvSpPr/>
          <p:nvPr/>
        </p:nvSpPr>
        <p:spPr>
          <a:xfrm>
            <a:off x="3948112" y="1725662"/>
            <a:ext cx="10293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A855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*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4368701" y="1616125"/>
            <a:ext cx="4749909" cy="2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Обучение на данных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4368701" y="1885950"/>
            <a:ext cx="45340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Чем больше заявок — тем точнее подбор подходящих компаний</a:t>
            </a:r>
            <a:endParaRPr lang="en-US" sz="1200" dirty="0"/>
          </a:p>
        </p:txBody>
      </p:sp>
      <p:sp>
        <p:nvSpPr>
          <p:cNvPr id="18" name="Text 15"/>
          <p:cNvSpPr/>
          <p:nvPr/>
        </p:nvSpPr>
        <p:spPr>
          <a:xfrm>
            <a:off x="3759101" y="2571750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FF5E3A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6"/>
          <p:cNvSpPr/>
          <p:nvPr/>
        </p:nvSpPr>
        <p:spPr>
          <a:xfrm>
            <a:off x="3928318" y="2681288"/>
            <a:ext cx="154394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FF5E3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~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4368701" y="2571750"/>
            <a:ext cx="4749909" cy="2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Мгновенные уведомления</a:t>
            </a:r>
            <a:endParaRPr lang="en-US" sz="1500" dirty="0"/>
          </a:p>
        </p:txBody>
      </p:sp>
      <p:sp>
        <p:nvSpPr>
          <p:cNvPr id="21" name="Text 18"/>
          <p:cNvSpPr/>
          <p:nvPr/>
        </p:nvSpPr>
        <p:spPr>
          <a:xfrm>
            <a:off x="4368701" y="2841575"/>
            <a:ext cx="45340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Новые заявки приходят сразу в Telegram-бот и личный кабинет</a:t>
            </a:r>
            <a:endParaRPr lang="en-US" sz="1200" dirty="0"/>
          </a:p>
        </p:txBody>
      </p:sp>
      <p:sp>
        <p:nvSpPr>
          <p:cNvPr id="22" name="Text 19"/>
          <p:cNvSpPr/>
          <p:nvPr/>
        </p:nvSpPr>
        <p:spPr>
          <a:xfrm>
            <a:off x="3759101" y="3527375"/>
            <a:ext cx="457200" cy="457200"/>
          </a:xfrm>
          <a:prstGeom prst="roundRect">
            <a:avLst>
              <a:gd name="adj" fmla="val 22222"/>
            </a:avLst>
          </a:prstGeom>
          <a:solidFill>
            <a:srgbClr val="00F5A0">
              <a:alpha val="15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3" name="Text 20"/>
          <p:cNvSpPr/>
          <p:nvPr/>
        </p:nvSpPr>
        <p:spPr>
          <a:xfrm>
            <a:off x="3931146" y="3636913"/>
            <a:ext cx="156091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dirty="0">
                <a:solidFill>
                  <a:srgbClr val="00F5A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#</a:t>
            </a:r>
            <a:endParaRPr lang="en-US" sz="1600" dirty="0"/>
          </a:p>
        </p:txBody>
      </p:sp>
      <p:sp>
        <p:nvSpPr>
          <p:cNvPr id="24" name="Text 21"/>
          <p:cNvSpPr/>
          <p:nvPr/>
        </p:nvSpPr>
        <p:spPr>
          <a:xfrm>
            <a:off x="4368701" y="3527375"/>
            <a:ext cx="4749909" cy="2366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5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Система отзывов</a:t>
            </a:r>
            <a:endParaRPr lang="en-US" sz="1500" dirty="0"/>
          </a:p>
        </p:txBody>
      </p:sp>
      <p:sp>
        <p:nvSpPr>
          <p:cNvPr id="25" name="Text 22"/>
          <p:cNvSpPr/>
          <p:nvPr/>
        </p:nvSpPr>
        <p:spPr>
          <a:xfrm>
            <a:off x="4368701" y="3797201"/>
            <a:ext cx="4534004" cy="4937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00"/>
              </a:lnSpc>
              <a:buNone/>
            </a:pPr>
            <a:r>
              <a:rPr lang="en-US" sz="12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Клиенты оставляют оценки — лучшие компании поднимаются выше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80B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0750"/>
          </a:xfrm>
          <a:prstGeom prst="rect">
            <a:avLst/>
          </a:prstGeom>
          <a:solidFill>
            <a:srgbClr val="00F5A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07950" y="355550"/>
            <a:ext cx="8636000" cy="1851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200" b="1" spc="200" kern="0" dirty="0">
                <a:solidFill>
                  <a:srgbClr val="00F5A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ПРЕИМУЩЕСТВА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07950" y="577751"/>
            <a:ext cx="8636000" cy="4278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0"/>
              </a:lnSpc>
              <a:spcAft>
                <a:spcPts val="400"/>
              </a:spcAft>
              <a:buNone/>
            </a:pPr>
            <a:r>
              <a:rPr lang="en-US" sz="2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Почему PromRemontBy?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507950" y="1227832"/>
            <a:ext cx="3759101" cy="1057721"/>
          </a:xfrm>
          <a:prstGeom prst="roundRect">
            <a:avLst>
              <a:gd name="adj" fmla="val 12007"/>
            </a:avLst>
          </a:prstGeom>
          <a:solidFill>
            <a:srgbClr val="16203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Shape 4"/>
          <p:cNvSpPr/>
          <p:nvPr/>
        </p:nvSpPr>
        <p:spPr>
          <a:xfrm>
            <a:off x="531763" y="1227832"/>
            <a:ext cx="0" cy="1057721"/>
          </a:xfrm>
          <a:prstGeom prst="line">
            <a:avLst/>
          </a:prstGeom>
          <a:noFill/>
          <a:ln w="47625">
            <a:solidFill>
              <a:srgbClr val="00F5A0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58726" y="1430982"/>
            <a:ext cx="3635693" cy="226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Бесплатные заявки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758726" y="1691283"/>
            <a:ext cx="3470434" cy="422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Получайте заказы без затрат на рекламу. Клиенты сами приходят на платформу.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368552" y="1227832"/>
            <a:ext cx="3759101" cy="1057721"/>
          </a:xfrm>
          <a:prstGeom prst="roundRect">
            <a:avLst>
              <a:gd name="adj" fmla="val 12007"/>
            </a:avLst>
          </a:prstGeom>
          <a:solidFill>
            <a:srgbClr val="16203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4392364" y="1227832"/>
            <a:ext cx="0" cy="1057721"/>
          </a:xfrm>
          <a:prstGeom prst="line">
            <a:avLst/>
          </a:prstGeom>
          <a:noFill/>
          <a:ln w="47625">
            <a:solidFill>
              <a:srgbClr val="A855F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619327" y="1430982"/>
            <a:ext cx="3635693" cy="226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Умный AI-подбор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619327" y="1691283"/>
            <a:ext cx="3470434" cy="422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Только релевантные заявки. Не тратьте время на неподходящие заказы.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507950" y="2437954"/>
            <a:ext cx="3759101" cy="1057721"/>
          </a:xfrm>
          <a:prstGeom prst="roundRect">
            <a:avLst>
              <a:gd name="adj" fmla="val 12007"/>
            </a:avLst>
          </a:prstGeom>
          <a:solidFill>
            <a:srgbClr val="16203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Shape 12"/>
          <p:cNvSpPr/>
          <p:nvPr/>
        </p:nvSpPr>
        <p:spPr>
          <a:xfrm>
            <a:off x="531763" y="2437954"/>
            <a:ext cx="0" cy="1057721"/>
          </a:xfrm>
          <a:prstGeom prst="line">
            <a:avLst/>
          </a:prstGeom>
          <a:noFill/>
          <a:ln w="47625">
            <a:solidFill>
              <a:srgbClr val="FF5E3A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758726" y="2641104"/>
            <a:ext cx="3635693" cy="226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Репутация и отзывы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758726" y="2901404"/>
            <a:ext cx="3470434" cy="422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Накапливайте рейтинг. Чем выше оценка — тем больше доверия клиентов.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4368552" y="2437954"/>
            <a:ext cx="3759101" cy="1057721"/>
          </a:xfrm>
          <a:prstGeom prst="roundRect">
            <a:avLst>
              <a:gd name="adj" fmla="val 12007"/>
            </a:avLst>
          </a:prstGeom>
          <a:solidFill>
            <a:srgbClr val="16203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Shape 16"/>
          <p:cNvSpPr/>
          <p:nvPr/>
        </p:nvSpPr>
        <p:spPr>
          <a:xfrm>
            <a:off x="4392364" y="2437954"/>
            <a:ext cx="0" cy="1057721"/>
          </a:xfrm>
          <a:prstGeom prst="line">
            <a:avLst/>
          </a:prstGeom>
          <a:noFill/>
          <a:ln w="47625">
            <a:solidFill>
              <a:srgbClr val="00F5A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619327" y="2641104"/>
            <a:ext cx="3834003" cy="2263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400"/>
              </a:spcAft>
              <a:buNone/>
            </a:pPr>
            <a:r>
              <a:rPr lang="en-US" sz="14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Telegram-бот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4619327" y="2901404"/>
            <a:ext cx="3470434" cy="422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540"/>
              </a:lnSpc>
              <a:buNone/>
            </a:pPr>
            <a:r>
              <a:rPr lang="en-US" sz="1100" dirty="0">
                <a:solidFill>
                  <a:srgbClr val="FFFFFF">
                    <a:alpha val="6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Мгновенные уведомления о новых заявках прямо в телефоне.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home/z/my-project/workspace/images/robotic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50710">
              <a:alpha val="82000"/>
            </a:srgbClr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1"/>
          <p:cNvSpPr/>
          <p:nvPr/>
        </p:nvSpPr>
        <p:spPr>
          <a:xfrm>
            <a:off x="4191000" y="1025575"/>
            <a:ext cx="762000" cy="50750"/>
          </a:xfrm>
          <a:prstGeom prst="roundRect">
            <a:avLst>
              <a:gd name="adj" fmla="val 50049"/>
            </a:avLst>
          </a:prstGeom>
          <a:solidFill>
            <a:srgbClr val="00F5A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2"/>
          <p:cNvSpPr/>
          <p:nvPr/>
        </p:nvSpPr>
        <p:spPr>
          <a:xfrm>
            <a:off x="126876" y="1330226"/>
            <a:ext cx="8636000" cy="11354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4140"/>
              </a:lnSpc>
              <a:spcAft>
                <a:spcPts val="1400"/>
              </a:spcAft>
              <a:buNone/>
            </a:pPr>
            <a:r>
              <a:rPr lang="en-US" sz="3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Начните получать заявки уже сегодня</a:t>
            </a:r>
            <a:endParaRPr lang="en-US" sz="3600" dirty="0"/>
          </a:p>
        </p:txBody>
      </p:sp>
      <p:sp>
        <p:nvSpPr>
          <p:cNvPr id="6" name="Text 3"/>
          <p:cNvSpPr/>
          <p:nvPr/>
        </p:nvSpPr>
        <p:spPr>
          <a:xfrm>
            <a:off x="838096" y="2559248"/>
            <a:ext cx="7467808" cy="658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400"/>
              </a:lnSpc>
              <a:spcAft>
                <a:spcPts val="3200"/>
              </a:spcAft>
              <a:buNone/>
            </a:pPr>
            <a:r>
              <a:rPr lang="en-US" sz="1600" dirty="0">
                <a:solidFill>
                  <a:srgbClr val="FFFFFF">
                    <a:alpha val="70000"/>
                  </a:srgbClr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Присоединяйтесь к PromRemontBy — будущему ремонта оборудования в Беларуси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2000101" y="3584377"/>
            <a:ext cx="2316510" cy="523875"/>
          </a:xfrm>
          <a:prstGeom prst="roundRect">
            <a:avLst>
              <a:gd name="adj" fmla="val 19394"/>
            </a:avLst>
          </a:prstGeom>
          <a:solidFill>
            <a:srgbClr val="00F5A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5"/>
          <p:cNvSpPr/>
          <p:nvPr/>
        </p:nvSpPr>
        <p:spPr>
          <a:xfrm>
            <a:off x="2355652" y="3736777"/>
            <a:ext cx="2135194" cy="23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80B14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promremontby.by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4621411" y="3574852"/>
            <a:ext cx="2522488" cy="542925"/>
          </a:xfrm>
          <a:prstGeom prst="roundRect">
            <a:avLst>
              <a:gd name="adj" fmla="val 18714"/>
            </a:avLst>
          </a:prstGeom>
          <a:solidFill>
            <a:srgbClr val="FFFFFF">
              <a:alpha val="10000"/>
            </a:srgbClr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4986486" y="3736777"/>
            <a:ext cx="2383808" cy="23660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@promremontby_bot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0" y="5092750"/>
            <a:ext cx="9144000" cy="50750"/>
          </a:xfrm>
          <a:prstGeom prst="rect">
            <a:avLst/>
          </a:prstGeom>
          <a:solidFill>
            <a:srgbClr val="00F5A0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AI-маркетплейс ремонта оборудования</dc:subject>
  <dc:creator>PromRemontBy</dc:creator>
  <cp:lastModifiedBy>PromRemontBy</cp:lastModifiedBy>
  <cp:revision>1</cp:revision>
  <dcterms:created xsi:type="dcterms:W3CDTF">2026-06-02T17:59:12Z</dcterms:created>
  <dcterms:modified xsi:type="dcterms:W3CDTF">2026-06-02T17:59:12Z</dcterms:modified>
</cp:coreProperties>
</file>